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51"/>
  </p:notesMasterIdLst>
  <p:handoutMasterIdLst>
    <p:handoutMasterId r:id="rId52"/>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490" r:id="rId19"/>
    <p:sldId id="569" r:id="rId20"/>
    <p:sldId id="751" r:id="rId21"/>
    <p:sldId id="537" r:id="rId22"/>
    <p:sldId id="756" r:id="rId23"/>
    <p:sldId id="752" r:id="rId24"/>
    <p:sldId id="758" r:id="rId25"/>
    <p:sldId id="757" r:id="rId26"/>
    <p:sldId id="753" r:id="rId27"/>
    <p:sldId id="754" r:id="rId28"/>
    <p:sldId id="755" r:id="rId29"/>
    <p:sldId id="759" r:id="rId30"/>
    <p:sldId id="760" r:id="rId31"/>
    <p:sldId id="762" r:id="rId32"/>
    <p:sldId id="763" r:id="rId33"/>
    <p:sldId id="771" r:id="rId34"/>
    <p:sldId id="761" r:id="rId35"/>
    <p:sldId id="581" r:id="rId36"/>
    <p:sldId id="764" r:id="rId37"/>
    <p:sldId id="765" r:id="rId38"/>
    <p:sldId id="767" r:id="rId39"/>
    <p:sldId id="766" r:id="rId40"/>
    <p:sldId id="768" r:id="rId41"/>
    <p:sldId id="769" r:id="rId42"/>
    <p:sldId id="772" r:id="rId43"/>
    <p:sldId id="599" r:id="rId44"/>
    <p:sldId id="602" r:id="rId45"/>
    <p:sldId id="600" r:id="rId46"/>
    <p:sldId id="601" r:id="rId47"/>
    <p:sldId id="603" r:id="rId48"/>
    <p:sldId id="589" r:id="rId49"/>
    <p:sldId id="773" r:id="rId50"/>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6" autoAdjust="0"/>
    <p:restoredTop sz="94100"/>
  </p:normalViewPr>
  <p:slideViewPr>
    <p:cSldViewPr snapToGrid="0">
      <p:cViewPr varScale="1">
        <p:scale>
          <a:sx n="93" d="100"/>
          <a:sy n="93" d="100"/>
        </p:scale>
        <p:origin x="232" y="51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4/24/22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4/24/22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4/24/22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4/24/22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rchitectingSoftware/CS575-SoftwareDesign/tree/master/Lectures/Architecture-Documentation-Demo/doc"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553232" y="1447800"/>
            <a:ext cx="10704576" cy="4423721"/>
          </a:xfrm>
        </p:spPr>
        <p:txBody>
          <a:bodyPr/>
          <a:lstStyle/>
          <a:p>
            <a:r>
              <a:rPr lang="en-US" sz="2400" dirty="0"/>
              <a:t>Modeling a realistic software architecture using a single view is not practical</a:t>
            </a:r>
          </a:p>
          <a:p>
            <a:pPr lvl="1"/>
            <a:r>
              <a:rPr lang="en-US" sz="2000" dirty="0"/>
              <a:t>Too complex</a:t>
            </a:r>
          </a:p>
          <a:p>
            <a:pPr lvl="1"/>
            <a:r>
              <a:rPr lang="en-US" sz="2000" dirty="0"/>
              <a:t>Different concerns that don</a:t>
            </a:r>
            <a:r>
              <a:rPr lang="fr-FR" sz="2000" dirty="0"/>
              <a:t>’</a:t>
            </a:r>
            <a:r>
              <a:rPr lang="en-US" sz="2000" dirty="0"/>
              <a:t>t belong together – static, dynamic, deployment </a:t>
            </a:r>
          </a:p>
          <a:p>
            <a:r>
              <a:rPr lang="en-US" sz="2400" dirty="0"/>
              <a:t>Key challenge is to ensure that all the different views are consistent</a:t>
            </a:r>
          </a:p>
          <a:p>
            <a:pPr lvl="1"/>
            <a:r>
              <a:rPr lang="en-US" sz="2000" dirty="0"/>
              <a:t>Might be hard to find these issues</a:t>
            </a:r>
          </a:p>
          <a:p>
            <a:pPr lvl="2"/>
            <a:r>
              <a:rPr lang="en-US" sz="1600" b="1" dirty="0"/>
              <a:t>Direct</a:t>
            </a:r>
            <a:r>
              <a:rPr lang="en-US" sz="1600" dirty="0"/>
              <a:t> – one diagram states two servers, another states three servers</a:t>
            </a:r>
          </a:p>
          <a:p>
            <a:pPr lvl="2"/>
            <a:r>
              <a:rPr lang="en-US" sz="1600" b="1" dirty="0"/>
              <a:t>Indirect</a:t>
            </a:r>
            <a:r>
              <a:rPr lang="en-US" sz="1600" dirty="0"/>
              <a:t> – one view is at a higher level than another and the refinement introduced inconsistencies </a:t>
            </a:r>
          </a:p>
          <a:p>
            <a:pPr lvl="2"/>
            <a:r>
              <a:rPr lang="en-US" sz="1600" b="1" dirty="0"/>
              <a:t>Structure </a:t>
            </a:r>
            <a:r>
              <a:rPr lang="en-US" sz="1600" b="1" dirty="0" err="1"/>
              <a:t>vs</a:t>
            </a:r>
            <a:r>
              <a:rPr lang="en-US" sz="1600" b="1" dirty="0"/>
              <a:t> Dynamic </a:t>
            </a:r>
            <a:r>
              <a:rPr lang="en-US" sz="1600" dirty="0"/>
              <a:t>– structures don</a:t>
            </a:r>
            <a:r>
              <a:rPr lang="fr-FR" sz="1600" dirty="0"/>
              <a:t>’</a:t>
            </a:r>
            <a:r>
              <a:rPr lang="en-US" sz="1600" dirty="0"/>
              <a:t>t support dynamic requirements</a:t>
            </a:r>
          </a:p>
          <a:p>
            <a:pPr lvl="2"/>
            <a:r>
              <a:rPr lang="en-US" sz="1600" b="1" dirty="0"/>
              <a:t>Functional </a:t>
            </a:r>
            <a:r>
              <a:rPr lang="en-US" sz="1600" b="1" dirty="0" err="1"/>
              <a:t>vs</a:t>
            </a:r>
            <a:r>
              <a:rPr lang="en-US" sz="1600" b="1" dirty="0"/>
              <a:t> Non-Functional </a:t>
            </a:r>
            <a:r>
              <a:rPr lang="en-US" sz="16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Longer term, captures key decisions made that are useful for </a:t>
            </a:r>
            <a:r>
              <a:rPr lang="en-US" dirty="0" err="1"/>
              <a:t>maintainance</a:t>
            </a:r>
            <a:r>
              <a:rPr lang="en-US" dirty="0"/>
              <a:t> </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What about redocumenting existing systems from the source code</a:t>
            </a:r>
          </a:p>
        </p:txBody>
      </p:sp>
      <p:sp>
        <p:nvSpPr>
          <p:cNvPr id="470019" name="Rectangle 3" descr="Rectangle: Click to edit Master text styles&#10;Second level&#10;Third level&#10;Fourth level&#10;Fifth level"/>
          <p:cNvSpPr>
            <a:spLocks noGrp="1" noChangeArrowheads="1"/>
          </p:cNvSpPr>
          <p:nvPr>
            <p:ph type="body" idx="1"/>
          </p:nvPr>
        </p:nvSpPr>
        <p:spPr>
          <a:xfrm>
            <a:off x="165264" y="1828800"/>
            <a:ext cx="6057406" cy="3200400"/>
          </a:xfrm>
        </p:spPr>
        <p:txBody>
          <a:bodyPr/>
          <a:lstStyle/>
          <a:p>
            <a:pPr>
              <a:lnSpc>
                <a:spcPct val="90000"/>
              </a:lnSpc>
            </a:pPr>
            <a:r>
              <a:rPr lang="en-US" sz="2400" dirty="0"/>
              <a:t>Look at the code</a:t>
            </a:r>
          </a:p>
          <a:p>
            <a:pPr lvl="1">
              <a:lnSpc>
                <a:spcPct val="90000"/>
              </a:lnSpc>
            </a:pPr>
            <a:r>
              <a:rPr lang="en-US" sz="2000" dirty="0"/>
              <a:t>Source code analysis tools</a:t>
            </a:r>
          </a:p>
          <a:p>
            <a:pPr lvl="1">
              <a:lnSpc>
                <a:spcPct val="90000"/>
              </a:lnSpc>
            </a:pPr>
            <a:r>
              <a:rPr lang="en-US" sz="2000" dirty="0"/>
              <a:t>Class/package structure</a:t>
            </a:r>
          </a:p>
          <a:p>
            <a:pPr lvl="1">
              <a:lnSpc>
                <a:spcPct val="90000"/>
              </a:lnSpc>
            </a:pPr>
            <a:r>
              <a:rPr lang="en-US" sz="2000" dirty="0"/>
              <a:t>Build / configuration management information</a:t>
            </a:r>
          </a:p>
          <a:p>
            <a:pPr lvl="1">
              <a:lnSpc>
                <a:spcPct val="90000"/>
              </a:lnSpc>
            </a:pPr>
            <a:r>
              <a:rPr lang="en-US" sz="2000" dirty="0"/>
              <a:t>Test cases – what is being tested – that must be important</a:t>
            </a:r>
          </a:p>
          <a:p>
            <a:pPr lvl="1">
              <a:lnSpc>
                <a:spcPct val="90000"/>
              </a:lnSpc>
            </a:pPr>
            <a:r>
              <a:rPr lang="en-US" sz="2000" dirty="0"/>
              <a:t>Directory structures</a:t>
            </a:r>
          </a:p>
          <a:p>
            <a:pPr lvl="1">
              <a:lnSpc>
                <a:spcPct val="90000"/>
              </a:lnSpc>
            </a:pPr>
            <a:r>
              <a:rPr lang="en-US" sz="2000" dirty="0"/>
              <a:t>Naming conventions</a:t>
            </a:r>
          </a:p>
        </p:txBody>
      </p:sp>
      <p:sp>
        <p:nvSpPr>
          <p:cNvPr id="470020" name="Text Box 4"/>
          <p:cNvSpPr txBox="1">
            <a:spLocks noChangeArrowheads="1"/>
          </p:cNvSpPr>
          <p:nvPr/>
        </p:nvSpPr>
        <p:spPr bwMode="auto">
          <a:xfrm>
            <a:off x="3293424" y="1294416"/>
            <a:ext cx="5339923"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F41FA45A-6D23-9696-B1FE-57C87AD7BD0C}"/>
              </a:ext>
            </a:extLst>
          </p:cNvPr>
          <p:cNvSpPr txBox="1">
            <a:spLocks noChangeArrowheads="1"/>
          </p:cNvSpPr>
          <p:nvPr/>
        </p:nvSpPr>
        <p:spPr bwMode="auto">
          <a:xfrm>
            <a:off x="6222670" y="1828800"/>
            <a:ext cx="5430984"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90000"/>
              </a:lnSpc>
            </a:pPr>
            <a:r>
              <a:rPr lang="en-US" sz="2400" b="0" dirty="0"/>
              <a:t>What do we know about the system</a:t>
            </a:r>
          </a:p>
          <a:p>
            <a:pPr lvl="1">
              <a:lnSpc>
                <a:spcPct val="90000"/>
              </a:lnSpc>
            </a:pPr>
            <a:r>
              <a:rPr lang="en-US" sz="2000" b="0" dirty="0"/>
              <a:t>What are the main features</a:t>
            </a:r>
          </a:p>
          <a:p>
            <a:pPr lvl="1">
              <a:lnSpc>
                <a:spcPct val="90000"/>
              </a:lnSpc>
            </a:pPr>
            <a:r>
              <a:rPr lang="en-US" sz="2000" b="0" dirty="0"/>
              <a:t>How are they exposed to the users</a:t>
            </a:r>
          </a:p>
          <a:p>
            <a:pPr lvl="1">
              <a:lnSpc>
                <a:spcPct val="90000"/>
              </a:lnSpc>
            </a:pPr>
            <a:r>
              <a:rPr lang="en-US" sz="2000" b="0" dirty="0"/>
              <a:t>Build / configuration management information</a:t>
            </a:r>
          </a:p>
          <a:p>
            <a:pPr lvl="1">
              <a:lnSpc>
                <a:spcPct val="90000"/>
              </a:lnSpc>
            </a:pPr>
            <a:r>
              <a:rPr lang="en-US" sz="2000" b="0" dirty="0"/>
              <a:t>Test cases – what is being tested – that must be important</a:t>
            </a:r>
          </a:p>
          <a:p>
            <a:pPr lvl="1">
              <a:lnSpc>
                <a:spcPct val="90000"/>
              </a:lnSpc>
            </a:pPr>
            <a:r>
              <a:rPr lang="en-US" sz="2000" b="0" dirty="0"/>
              <a:t>Directory structures</a:t>
            </a:r>
          </a:p>
          <a:p>
            <a:pPr lvl="1">
              <a:lnSpc>
                <a:spcPct val="90000"/>
              </a:lnSpc>
            </a:pPr>
            <a:r>
              <a:rPr lang="en-US" sz="2000" b="0" dirty="0"/>
              <a:t>Naming conventions</a:t>
            </a:r>
          </a:p>
          <a:p>
            <a:pPr lvl="1">
              <a:lnSpc>
                <a:spcPct val="90000"/>
              </a:lnSpc>
            </a:pPr>
            <a:r>
              <a:rPr lang="en-US" sz="2000" b="0" dirty="0"/>
              <a:t>Non-functional aspects</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18</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36637" y="1484772"/>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27</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28</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 – Something more realistic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67" y="1116724"/>
            <a:ext cx="9830474" cy="4624551"/>
          </a:xfrm>
          <a:prstGeom prst="rect">
            <a:avLst/>
          </a:prstGeom>
        </p:spPr>
      </p:pic>
      <p:sp>
        <p:nvSpPr>
          <p:cNvPr id="6" name="TextBox 5">
            <a:extLst>
              <a:ext uri="{FF2B5EF4-FFF2-40B4-BE49-F238E27FC236}">
                <a16:creationId xmlns:a16="http://schemas.microsoft.com/office/drawing/2014/main" id="{EFC461AF-A21F-8082-3DF6-9F47FEB43DD7}"/>
              </a:ext>
            </a:extLst>
          </p:cNvPr>
          <p:cNvSpPr txBox="1"/>
          <p:nvPr/>
        </p:nvSpPr>
        <p:spPr>
          <a:xfrm>
            <a:off x="220116" y="5765222"/>
            <a:ext cx="11585514" cy="590931"/>
          </a:xfrm>
          <a:prstGeom prst="rect">
            <a:avLst/>
          </a:prstGeom>
          <a:noFill/>
        </p:spPr>
        <p:txBody>
          <a:bodyPr wrap="square" rtlCol="0">
            <a:spAutoFit/>
          </a:bodyPr>
          <a:lstStyle/>
          <a:p>
            <a:r>
              <a:rPr lang="en-US" b="0" dirty="0">
                <a:latin typeface="+mn-lt"/>
              </a:rPr>
              <a:t>Notice the similarity to the first version of the model.  Just some notation changes.  How are they helpful to promote understanding of the architecture?</a:t>
            </a:r>
          </a:p>
        </p:txBody>
      </p:sp>
    </p:spTree>
    <p:extLst>
      <p:ext uri="{BB962C8B-B14F-4D97-AF65-F5344CB8AC3E}">
        <p14:creationId xmlns:p14="http://schemas.microsoft.com/office/powerpoint/2010/main" val="158046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084570"/>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333841-8584-23AE-072C-82D93C637E64}"/>
              </a:ext>
            </a:extLst>
          </p:cNvPr>
          <p:cNvSpPr txBox="1"/>
          <p:nvPr/>
        </p:nvSpPr>
        <p:spPr>
          <a:xfrm>
            <a:off x="145588" y="5716151"/>
            <a:ext cx="11585514" cy="590931"/>
          </a:xfrm>
          <a:prstGeom prst="rect">
            <a:avLst/>
          </a:prstGeom>
          <a:noFill/>
        </p:spPr>
        <p:txBody>
          <a:bodyPr wrap="square" rtlCol="0">
            <a:spAutoFit/>
          </a:bodyPr>
          <a:lstStyle/>
          <a:p>
            <a:r>
              <a:rPr lang="en-US" b="0" dirty="0">
                <a:latin typeface="+mn-lt"/>
              </a:rPr>
              <a:t>Don’t forget about modeling dynamic behavior, the how the system will behave at runtime is also very important</a:t>
            </a:r>
          </a:p>
        </p:txBody>
      </p:sp>
    </p:spTree>
    <p:extLst>
      <p:ext uri="{BB962C8B-B14F-4D97-AF65-F5344CB8AC3E}">
        <p14:creationId xmlns:p14="http://schemas.microsoft.com/office/powerpoint/2010/main" val="216311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2087556"/>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191489"/>
            <a:ext cx="11132534"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With UML there are multiple ways the same abstractions can be represented</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287581"/>
            <a:ext cx="1664238" cy="480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2135181"/>
            <a:ext cx="2260555"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378069"/>
            <a:ext cx="2063385"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6035669"/>
            <a:ext cx="2611612"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6021381"/>
            <a:ext cx="1781257"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6047463"/>
            <a:ext cx="2372765" cy="480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767711"/>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5107458"/>
            <a:ext cx="2521844"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371600"/>
            <a:ext cx="10723418"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pPr>
            <a:r>
              <a:rPr lang="en-US" sz="2800" b="0" dirty="0"/>
              <a:t>Does this make UML better/worse that informal modeling techniques? </a:t>
            </a:r>
          </a:p>
          <a:p>
            <a:pPr>
              <a:lnSpc>
                <a:spcPct val="100000"/>
              </a:lnSpc>
              <a:buFont typeface="Wingdings" charset="0"/>
              <a:buNone/>
            </a:pPr>
            <a:endParaRPr lang="en-US" sz="2800" b="0" dirty="0"/>
          </a:p>
        </p:txBody>
      </p:sp>
      <p:pic>
        <p:nvPicPr>
          <p:cNvPr id="2" name="Graphic 1">
            <a:extLst>
              <a:ext uri="{FF2B5EF4-FFF2-40B4-BE49-F238E27FC236}">
                <a16:creationId xmlns:a16="http://schemas.microsoft.com/office/drawing/2014/main" id="{AD36EF4E-A8CB-6A79-61C6-3C45297CF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930" y="3054543"/>
            <a:ext cx="8267700" cy="3365500"/>
          </a:xfrm>
          <a:prstGeom prst="rect">
            <a:avLst/>
          </a:prstGeom>
        </p:spPr>
      </p:pic>
    </p:spTree>
    <p:extLst>
      <p:ext uri="{BB962C8B-B14F-4D97-AF65-F5344CB8AC3E}">
        <p14:creationId xmlns:p14="http://schemas.microsoft.com/office/powerpoint/2010/main" val="2732320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 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57299" y="1098878"/>
            <a:ext cx="11499273" cy="4114800"/>
          </a:xfrm>
        </p:spPr>
        <p:txBody>
          <a:bodyPr/>
          <a:lstStyle/>
          <a:p>
            <a:r>
              <a:rPr lang="en-US" sz="2400" dirty="0"/>
              <a:t>In this approach a diagraming tool such as Microsoft Visio, </a:t>
            </a:r>
            <a:r>
              <a:rPr lang="en-US" sz="2400" dirty="0" err="1"/>
              <a:t>Draw.io</a:t>
            </a:r>
            <a:r>
              <a:rPr lang="en-US" sz="2400" dirty="0"/>
              <a:t> or </a:t>
            </a:r>
            <a:r>
              <a:rPr lang="en-US" sz="2400" dirty="0" err="1"/>
              <a:t>Omnigraffle</a:t>
            </a:r>
            <a:r>
              <a:rPr lang="en-US" sz="2400" dirty="0"/>
              <a:t> is used to document the architecture views</a:t>
            </a:r>
          </a:p>
          <a:p>
            <a:r>
              <a:rPr lang="en-US" sz="2400" dirty="0"/>
              <a:t>Tends to create the “best looking” views given that there is no limitation to the artwork that can be applied to the components and connectors.</a:t>
            </a:r>
          </a:p>
          <a:p>
            <a:r>
              <a:rPr lang="en-US" sz="2400" dirty="0"/>
              <a:t>Probably the most popular approach to document architectures</a:t>
            </a:r>
          </a:p>
          <a:p>
            <a:r>
              <a:rPr lang="en-US" sz="2400" dirty="0"/>
              <a:t>But there are challenges:</a:t>
            </a:r>
          </a:p>
          <a:p>
            <a:pPr lvl="1"/>
            <a:r>
              <a:rPr lang="en-US" sz="2000" dirty="0"/>
              <a:t>There is a lack of rigor over the component and connector vocabulary (Legends can help)</a:t>
            </a:r>
          </a:p>
          <a:p>
            <a:pPr lvl="1"/>
            <a:r>
              <a:rPr lang="en-US" sz="2000" dirty="0"/>
              <a:t>They tend to be pictures, and difficult to get value over managing the views in a model repository – for example – there is limited opportunity to share metadata between diagrams </a:t>
            </a:r>
          </a:p>
          <a:p>
            <a:pPr lvl="1"/>
            <a:r>
              <a:rPr lang="en-US" sz="2000" dirty="0"/>
              <a:t>Hard to deal with versioning and change – “Is this the latest view?”</a:t>
            </a:r>
          </a:p>
          <a:p>
            <a:pPr lvl="1"/>
            <a:r>
              <a:rPr lang="en-US" sz="20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607668"/>
            <a:ext cx="9199179" cy="4114800"/>
          </a:xfrm>
        </p:spPr>
        <p:txBody>
          <a:bodyPr/>
          <a:lstStyle/>
          <a:p>
            <a:r>
              <a:rPr lang="en-US" sz="2000" dirty="0"/>
              <a:t>Clearly the most popular approached used to model architectures</a:t>
            </a:r>
          </a:p>
          <a:p>
            <a:r>
              <a:rPr lang="en-US" sz="2000" dirty="0"/>
              <a:t>Have to very clearly focus on the intended value or impact of the model at the risk of it becoming just artwork</a:t>
            </a:r>
          </a:p>
          <a:p>
            <a:r>
              <a:rPr lang="en-US" sz="2000" dirty="0"/>
              <a:t>Remember that things that help improve understanding should be incorporated into the model:</a:t>
            </a:r>
          </a:p>
          <a:p>
            <a:pPr lvl="1"/>
            <a:r>
              <a:rPr lang="en-US" sz="1350" dirty="0"/>
              <a:t>Legend to highlight the lines and the boxes meaning or any special color coding</a:t>
            </a:r>
          </a:p>
          <a:p>
            <a:pPr lvl="1"/>
            <a:r>
              <a:rPr lang="en-US" sz="1350" dirty="0"/>
              <a:t>Callout text boxes, or annotate important areas of the model with callouts like (1) and then supplement with a textual description. </a:t>
            </a:r>
          </a:p>
          <a:p>
            <a:pPr lvl="1"/>
            <a:r>
              <a:rPr lang="en-US" sz="1350" dirty="0"/>
              <a:t>Avoid distribution over email, or via shared drives.  We have found value creating and meaning these artifacts in shared wikis like Confluence or via </a:t>
            </a:r>
            <a:r>
              <a:rPr lang="en-US" sz="1350" dirty="0" err="1"/>
              <a:t>GitDocs</a:t>
            </a:r>
            <a:r>
              <a:rPr lang="en-US" sz="1350" dirty="0"/>
              <a:t>.  </a:t>
            </a:r>
          </a:p>
          <a:p>
            <a:pPr lvl="1"/>
            <a:r>
              <a:rPr lang="en-US" sz="135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609600" y="1049965"/>
            <a:ext cx="7131050" cy="5230205"/>
          </a:xfrm>
          <a:prstGeom prst="rect">
            <a:avLst/>
          </a:prstGeom>
        </p:spPr>
      </p:pic>
      <p:sp>
        <p:nvSpPr>
          <p:cNvPr id="2" name="Rectangle 1">
            <a:extLst>
              <a:ext uri="{FF2B5EF4-FFF2-40B4-BE49-F238E27FC236}">
                <a16:creationId xmlns:a16="http://schemas.microsoft.com/office/drawing/2014/main" id="{D46ABE70-FA76-59F7-4D4F-1FAA6BA8829A}"/>
              </a:ext>
            </a:extLst>
          </p:cNvPr>
          <p:cNvSpPr/>
          <p:nvPr/>
        </p:nvSpPr>
        <p:spPr>
          <a:xfrm>
            <a:off x="8617941" y="3271336"/>
            <a:ext cx="3147015" cy="341632"/>
          </a:xfrm>
          <a:prstGeom prst="rect">
            <a:avLst/>
          </a:prstGeom>
        </p:spPr>
        <p:txBody>
          <a:bodyPr wrap="none">
            <a:spAutoFit/>
          </a:bodyPr>
          <a:lstStyle/>
          <a:p>
            <a:r>
              <a:rPr lang="en-US" dirty="0">
                <a:latin typeface="+mn-lt"/>
              </a:rPr>
              <a:t>https://c4model.com/</a:t>
            </a:r>
          </a:p>
        </p:txBody>
      </p:sp>
      <p:sp>
        <p:nvSpPr>
          <p:cNvPr id="3" name="Rectangle 2">
            <a:extLst>
              <a:ext uri="{FF2B5EF4-FFF2-40B4-BE49-F238E27FC236}">
                <a16:creationId xmlns:a16="http://schemas.microsoft.com/office/drawing/2014/main" id="{8098B2AC-2505-31CC-B4B4-239599644EAC}"/>
              </a:ext>
            </a:extLst>
          </p:cNvPr>
          <p:cNvSpPr/>
          <p:nvPr/>
        </p:nvSpPr>
        <p:spPr>
          <a:xfrm>
            <a:off x="8617941" y="3649555"/>
            <a:ext cx="3368230" cy="341632"/>
          </a:xfrm>
          <a:prstGeom prst="rect">
            <a:avLst/>
          </a:prstGeom>
        </p:spPr>
        <p:txBody>
          <a:bodyPr wrap="none">
            <a:spAutoFit/>
          </a:bodyPr>
          <a:lstStyle/>
          <a:p>
            <a:r>
              <a:rPr lang="en-US" dirty="0">
                <a:latin typeface="+mn-lt"/>
              </a:rPr>
              <a:t>https://</a:t>
            </a:r>
            <a:r>
              <a:rPr lang="en-US" dirty="0" err="1">
                <a:latin typeface="+mn-lt"/>
              </a:rPr>
              <a:t>simonbrown.je</a:t>
            </a:r>
            <a:r>
              <a:rPr lang="en-US" dirty="0">
                <a:latin typeface="+mn-lt"/>
              </a:rPr>
              <a:t>/</a:t>
            </a:r>
          </a:p>
        </p:txBody>
      </p:sp>
      <p:pic>
        <p:nvPicPr>
          <p:cNvPr id="2050" name="Picture 2" descr="The C4 model for visualising software architecture">
            <a:extLst>
              <a:ext uri="{FF2B5EF4-FFF2-40B4-BE49-F238E27FC236}">
                <a16:creationId xmlns:a16="http://schemas.microsoft.com/office/drawing/2014/main" id="{521471CE-7340-E645-F4F8-31EF5299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926" y="1062473"/>
            <a:ext cx="1976005" cy="1976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AA170DB-B4BB-7B13-9B2B-3E9D062013BE}"/>
              </a:ext>
            </a:extLst>
          </p:cNvPr>
          <p:cNvSpPr/>
          <p:nvPr/>
        </p:nvSpPr>
        <p:spPr>
          <a:xfrm>
            <a:off x="8026400" y="4301637"/>
            <a:ext cx="4158061" cy="840230"/>
          </a:xfrm>
          <a:prstGeom prst="rect">
            <a:avLst/>
          </a:prstGeom>
        </p:spPr>
        <p:txBody>
          <a:bodyPr wrap="none">
            <a:spAutoFit/>
          </a:bodyPr>
          <a:lstStyle/>
          <a:p>
            <a:r>
              <a:rPr lang="en-US" b="0" dirty="0">
                <a:latin typeface="+mn-lt"/>
              </a:rPr>
              <a:t>Material on C4 is derived from the</a:t>
            </a:r>
            <a:br>
              <a:rPr lang="en-US" b="0" dirty="0">
                <a:latin typeface="+mn-lt"/>
              </a:rPr>
            </a:br>
            <a:r>
              <a:rPr lang="en-US" b="0" dirty="0">
                <a:latin typeface="+mn-lt"/>
              </a:rPr>
              <a:t>many online resources created</a:t>
            </a:r>
            <a:br>
              <a:rPr lang="en-US" b="0" dirty="0">
                <a:latin typeface="+mn-lt"/>
              </a:rPr>
            </a:br>
            <a:r>
              <a:rPr lang="en-US" b="0" dirty="0">
                <a:latin typeface="+mn-lt"/>
              </a:rPr>
              <a:t>by its inventor – Simon Brown</a:t>
            </a:r>
          </a:p>
        </p:txBody>
      </p:sp>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a:xfrm>
            <a:off x="235528" y="0"/>
            <a:ext cx="10972800" cy="698948"/>
          </a:xfrm>
        </p:spPr>
        <p:txBody>
          <a:bodyPr/>
          <a:lstStyle/>
          <a:p>
            <a:r>
              <a:rPr lang="en-US" sz="3200" dirty="0"/>
              <a:t>C4 imposes an opinionated structure on modeling</a:t>
            </a:r>
          </a:p>
        </p:txBody>
      </p:sp>
      <p:pic>
        <p:nvPicPr>
          <p:cNvPr id="1026" name="Picture 2" descr="Abstractions">
            <a:extLst>
              <a:ext uri="{FF2B5EF4-FFF2-40B4-BE49-F238E27FC236}">
                <a16:creationId xmlns:a16="http://schemas.microsoft.com/office/drawing/2014/main" id="{7FC66B01-D83F-FD79-14D2-E92EB910D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973983"/>
            <a:ext cx="11208327" cy="4401581"/>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B5D60F-6AA8-A6E3-E497-16661A71A57B}"/>
              </a:ext>
            </a:extLst>
          </p:cNvPr>
          <p:cNvSpPr/>
          <p:nvPr/>
        </p:nvSpPr>
        <p:spPr>
          <a:xfrm>
            <a:off x="346364" y="5515474"/>
            <a:ext cx="11956473" cy="840679"/>
          </a:xfrm>
          <a:prstGeom prst="rect">
            <a:avLst/>
          </a:prstGeom>
        </p:spPr>
        <p:txBody>
          <a:bodyPr wrap="square">
            <a:spAutoFit/>
          </a:bodyPr>
          <a:lstStyle/>
          <a:p>
            <a:r>
              <a:rPr lang="en-US" b="0" i="1" dirty="0">
                <a:solidFill>
                  <a:srgbClr val="333333"/>
                </a:solidFill>
                <a:latin typeface="Open Sans" panose="020B0606030504020204" pitchFamily="34" charset="0"/>
              </a:rPr>
              <a:t>A </a:t>
            </a:r>
            <a:r>
              <a:rPr lang="en-US" i="1" dirty="0">
                <a:solidFill>
                  <a:srgbClr val="333333"/>
                </a:solidFill>
                <a:latin typeface="Open Sans" panose="020B0606030504020204" pitchFamily="34" charset="0"/>
              </a:rPr>
              <a:t>software system</a:t>
            </a:r>
            <a:r>
              <a:rPr lang="en-US" b="0" i="1" dirty="0">
                <a:solidFill>
                  <a:srgbClr val="333333"/>
                </a:solidFill>
                <a:latin typeface="Open Sans" panose="020B0606030504020204" pitchFamily="34" charset="0"/>
              </a:rPr>
              <a:t> is made up of one or more </a:t>
            </a:r>
            <a:r>
              <a:rPr lang="en-US" i="1" dirty="0">
                <a:solidFill>
                  <a:srgbClr val="333333"/>
                </a:solidFill>
                <a:latin typeface="Open Sans" panose="020B0606030504020204" pitchFamily="34" charset="0"/>
              </a:rPr>
              <a:t>containers</a:t>
            </a:r>
            <a:r>
              <a:rPr lang="en-US" b="0" i="1" dirty="0">
                <a:solidFill>
                  <a:srgbClr val="333333"/>
                </a:solidFill>
                <a:latin typeface="Open Sans" panose="020B0606030504020204" pitchFamily="34" charset="0"/>
              </a:rPr>
              <a:t> (web applications, mobile apps, desktop applications, databases, file systems,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 each of which contains one or more </a:t>
            </a:r>
            <a:r>
              <a:rPr lang="en-US" i="1" dirty="0">
                <a:solidFill>
                  <a:srgbClr val="333333"/>
                </a:solidFill>
                <a:latin typeface="Open Sans" panose="020B0606030504020204" pitchFamily="34" charset="0"/>
              </a:rPr>
              <a:t>components</a:t>
            </a:r>
            <a:r>
              <a:rPr lang="en-US" b="0" i="1" dirty="0">
                <a:solidFill>
                  <a:srgbClr val="333333"/>
                </a:solidFill>
                <a:latin typeface="Open Sans" panose="020B0606030504020204" pitchFamily="34" charset="0"/>
              </a:rPr>
              <a:t>, which in turn are implemented by one or more </a:t>
            </a:r>
            <a:r>
              <a:rPr lang="en-US" i="1" dirty="0">
                <a:solidFill>
                  <a:srgbClr val="333333"/>
                </a:solidFill>
                <a:latin typeface="Open Sans" panose="020B0606030504020204" pitchFamily="34" charset="0"/>
              </a:rPr>
              <a:t>code elements</a:t>
            </a:r>
            <a:r>
              <a:rPr lang="en-US" b="0" i="1" dirty="0">
                <a:solidFill>
                  <a:srgbClr val="333333"/>
                </a:solidFill>
                <a:latin typeface="Open Sans" panose="020B0606030504020204" pitchFamily="34" charset="0"/>
              </a:rPr>
              <a:t> (e.g. classes, interfaces, objects, functions,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a:t>
            </a:r>
            <a:endParaRPr lang="en-US" dirty="0"/>
          </a:p>
        </p:txBody>
      </p:sp>
    </p:spTree>
    <p:extLst>
      <p:ext uri="{BB962C8B-B14F-4D97-AF65-F5344CB8AC3E}">
        <p14:creationId xmlns:p14="http://schemas.microsoft.com/office/powerpoint/2010/main" val="112093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43</a:t>
            </a:fld>
            <a:endParaRPr lang="en-US"/>
          </a:p>
        </p:txBody>
      </p:sp>
      <p:sp>
        <p:nvSpPr>
          <p:cNvPr id="479234" name="Rectangle 2"/>
          <p:cNvSpPr>
            <a:spLocks noGrp="1" noChangeArrowheads="1"/>
          </p:cNvSpPr>
          <p:nvPr>
            <p:ph type="title"/>
          </p:nvPr>
        </p:nvSpPr>
        <p:spPr>
          <a:xfrm>
            <a:off x="290945" y="275035"/>
            <a:ext cx="11554691" cy="698948"/>
          </a:xfrm>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2578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44</a:t>
            </a:fld>
            <a:endParaRPr lang="en-US"/>
          </a:p>
        </p:txBody>
      </p:sp>
      <p:sp>
        <p:nvSpPr>
          <p:cNvPr id="479234" name="Rectangle 2"/>
          <p:cNvSpPr>
            <a:spLocks noGrp="1" noChangeArrowheads="1"/>
          </p:cNvSpPr>
          <p:nvPr>
            <p:ph type="title"/>
          </p:nvPr>
        </p:nvSpPr>
        <p:spPr>
          <a:xfrm>
            <a:off x="858982" y="76200"/>
            <a:ext cx="9047018" cy="1143000"/>
          </a:xfrm>
        </p:spPr>
        <p:txBody>
          <a:bodyPr/>
          <a:lstStyle/>
          <a:p>
            <a:r>
              <a:rPr lang="en-US" dirty="0"/>
              <a:t>C4 - 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9935852" y="1643694"/>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2222993" y="1091609"/>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45</a:t>
            </a:fld>
            <a:endParaRPr lang="en-US"/>
          </a:p>
        </p:txBody>
      </p:sp>
      <p:sp>
        <p:nvSpPr>
          <p:cNvPr id="479234" name="Rectangle 2"/>
          <p:cNvSpPr>
            <a:spLocks noGrp="1" noChangeArrowheads="1"/>
          </p:cNvSpPr>
          <p:nvPr>
            <p:ph type="title"/>
          </p:nvPr>
        </p:nvSpPr>
        <p:spPr>
          <a:xfrm>
            <a:off x="2133600" y="76200"/>
            <a:ext cx="7772400" cy="1143000"/>
          </a:xfrm>
        </p:spPr>
        <p:txBody>
          <a:bodyPr/>
          <a:lstStyle/>
          <a:p>
            <a:r>
              <a:rPr lang="en-US" dirty="0"/>
              <a:t>C4 - 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10058400" y="1408167"/>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2133600" y="1124479"/>
            <a:ext cx="7315200" cy="5290176"/>
          </a:xfrm>
          <a:prstGeom prst="rect">
            <a:avLst/>
          </a:prstGeom>
        </p:spPr>
      </p:pic>
    </p:spTree>
    <p:extLst>
      <p:ext uri="{BB962C8B-B14F-4D97-AF65-F5344CB8AC3E}">
        <p14:creationId xmlns:p14="http://schemas.microsoft.com/office/powerpoint/2010/main" val="74059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46</a:t>
            </a:fld>
            <a:endParaRPr lang="en-US"/>
          </a:p>
        </p:txBody>
      </p:sp>
      <p:sp>
        <p:nvSpPr>
          <p:cNvPr id="479234" name="Rectangle 2"/>
          <p:cNvSpPr>
            <a:spLocks noGrp="1" noChangeArrowheads="1"/>
          </p:cNvSpPr>
          <p:nvPr>
            <p:ph type="title"/>
          </p:nvPr>
        </p:nvSpPr>
        <p:spPr/>
        <p:txBody>
          <a:bodyPr/>
          <a:lstStyle/>
          <a:p>
            <a:r>
              <a:rPr lang="en-US" dirty="0"/>
              <a:t>C4 - 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9857248" y="1976203"/>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2209800" y="1542415"/>
            <a:ext cx="7018704" cy="5024235"/>
          </a:xfrm>
          <a:prstGeom prst="rect">
            <a:avLst/>
          </a:prstGeom>
        </p:spPr>
      </p:pic>
    </p:spTree>
    <p:extLst>
      <p:ext uri="{BB962C8B-B14F-4D97-AF65-F5344CB8AC3E}">
        <p14:creationId xmlns:p14="http://schemas.microsoft.com/office/powerpoint/2010/main" val="78894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47</a:t>
            </a:fld>
            <a:endParaRPr lang="en-US"/>
          </a:p>
        </p:txBody>
      </p:sp>
      <p:sp>
        <p:nvSpPr>
          <p:cNvPr id="479234" name="Rectangle 2"/>
          <p:cNvSpPr>
            <a:spLocks noGrp="1" noChangeArrowheads="1"/>
          </p:cNvSpPr>
          <p:nvPr>
            <p:ph type="title"/>
          </p:nvPr>
        </p:nvSpPr>
        <p:spPr/>
        <p:txBody>
          <a:bodyPr/>
          <a:lstStyle/>
          <a:p>
            <a:r>
              <a:rPr lang="en-US" dirty="0"/>
              <a:t>C4 – Code (Optional)</a:t>
            </a:r>
          </a:p>
        </p:txBody>
      </p:sp>
      <p:sp>
        <p:nvSpPr>
          <p:cNvPr id="7" name="TextBox 6">
            <a:extLst>
              <a:ext uri="{FF2B5EF4-FFF2-40B4-BE49-F238E27FC236}">
                <a16:creationId xmlns:a16="http://schemas.microsoft.com/office/drawing/2014/main" id="{1AB5F869-C29F-3C44-BDC3-AFD8E953FF95}"/>
              </a:ext>
            </a:extLst>
          </p:cNvPr>
          <p:cNvSpPr txBox="1"/>
          <p:nvPr/>
        </p:nvSpPr>
        <p:spPr>
          <a:xfrm>
            <a:off x="9639959" y="1602131"/>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2053278" y="1071575"/>
            <a:ext cx="6767716" cy="5284578"/>
          </a:xfrm>
          <a:prstGeom prst="rect">
            <a:avLst/>
          </a:prstGeom>
        </p:spPr>
      </p:pic>
    </p:spTree>
    <p:extLst>
      <p:ext uri="{BB962C8B-B14F-4D97-AF65-F5344CB8AC3E}">
        <p14:creationId xmlns:p14="http://schemas.microsoft.com/office/powerpoint/2010/main" val="268120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48</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2" name="Rectangle 1">
            <a:extLst>
              <a:ext uri="{FF2B5EF4-FFF2-40B4-BE49-F238E27FC236}">
                <a16:creationId xmlns:a16="http://schemas.microsoft.com/office/drawing/2014/main" id="{ED618A15-E6B1-C341-A73F-E11028DAAE50}"/>
              </a:ext>
            </a:extLst>
          </p:cNvPr>
          <p:cNvSpPr/>
          <p:nvPr/>
        </p:nvSpPr>
        <p:spPr>
          <a:xfrm>
            <a:off x="2247405" y="994867"/>
            <a:ext cx="8153400" cy="259430"/>
          </a:xfrm>
          <a:prstGeom prst="rect">
            <a:avLst/>
          </a:prstGeom>
        </p:spPr>
        <p:txBody>
          <a:bodyPr wrap="square">
            <a:spAutoFit/>
          </a:bodyPr>
          <a:lstStyle/>
          <a:p>
            <a:r>
              <a:rPr lang="en-US" sz="1200" dirty="0">
                <a:latin typeface="+mn-lt"/>
              </a:rPr>
              <a:t>http://</a:t>
            </a:r>
            <a:r>
              <a:rPr lang="en-US" sz="1200" dirty="0" err="1">
                <a:latin typeface="+mn-lt"/>
              </a:rPr>
              <a:t>thinkrelevance.com</a:t>
            </a:r>
            <a:r>
              <a:rPr lang="en-US" sz="1200" dirty="0">
                <a:latin typeface="+mn-lt"/>
              </a:rPr>
              <a:t>/blog/2011/11/15/documenting-architecture-decisions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11222182"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400" b="0" kern="0" dirty="0"/>
              <a:t>One of the best ways to document an architecture is to think about all of the decisions that need to be made</a:t>
            </a:r>
          </a:p>
          <a:p>
            <a:pPr lvl="1"/>
            <a:r>
              <a:rPr lang="en-US" sz="1600" b="0" kern="0" dirty="0"/>
              <a:t>Not all decisions need to be made at once</a:t>
            </a:r>
          </a:p>
          <a:p>
            <a:pPr lvl="1"/>
            <a:r>
              <a:rPr lang="en-US" sz="1600" b="0" kern="0" dirty="0"/>
              <a:t>Not all decisions need solutions prior to a project beginning</a:t>
            </a:r>
          </a:p>
          <a:p>
            <a:pPr lvl="1"/>
            <a:r>
              <a:rPr lang="en-US" sz="1600" b="0" kern="0" dirty="0"/>
              <a:t>We constantly learn new things, thus, decisions may change</a:t>
            </a:r>
          </a:p>
          <a:p>
            <a:r>
              <a:rPr lang="en-US" sz="2000" b="0" kern="0" dirty="0"/>
              <a:t>Also, keeping decisions close to the code, with collaboration capabilities is desirable: </a:t>
            </a:r>
            <a:r>
              <a:rPr lang="en-US" sz="2000" b="0" kern="0" dirty="0">
                <a:hlinkClick r:id="rId3"/>
              </a:rPr>
              <a:t>https://github.com/ArchitectingSoftware/CS575-SoftwareDesign/tree/master/Lectures/Architecture-Documentation-Demo/doc</a:t>
            </a:r>
            <a:endParaRPr lang="en-US" sz="2000" b="0" kern="0" dirty="0"/>
          </a:p>
          <a:p>
            <a:r>
              <a:rPr lang="en-US" sz="2000" b="0" kern="0" dirty="0"/>
              <a:t>ADR</a:t>
            </a:r>
          </a:p>
          <a:p>
            <a:pPr lvl="1"/>
            <a:r>
              <a:rPr lang="en-US" sz="1600" b="0" kern="0" dirty="0"/>
              <a:t>Numbered monotonically, no number ever repeats</a:t>
            </a:r>
          </a:p>
          <a:p>
            <a:pPr lvl="1"/>
            <a:r>
              <a:rPr lang="en-US" sz="1600" b="0" kern="0" dirty="0"/>
              <a:t>Clear title, status and keywords for search</a:t>
            </a:r>
          </a:p>
          <a:p>
            <a:pPr lvl="1"/>
            <a:r>
              <a:rPr lang="en-US" sz="1600" b="0" kern="0" dirty="0"/>
              <a:t>Context and Problem Statement</a:t>
            </a:r>
          </a:p>
          <a:p>
            <a:pPr lvl="1"/>
            <a:r>
              <a:rPr lang="en-US" sz="1600" b="0" kern="0" dirty="0"/>
              <a:t>Considered Options</a:t>
            </a:r>
          </a:p>
          <a:p>
            <a:pPr lvl="1"/>
            <a:r>
              <a:rPr lang="en-US" sz="1600" b="0" kern="0" dirty="0"/>
              <a:t>Decision Outcome</a:t>
            </a:r>
          </a:p>
          <a:p>
            <a:pPr lvl="1"/>
            <a:r>
              <a:rPr lang="en-US" sz="1600" b="0" kern="0" dirty="0"/>
              <a:t>Supporting architecture diagrams</a:t>
            </a:r>
          </a:p>
        </p:txBody>
      </p:sp>
      <p:sp>
        <p:nvSpPr>
          <p:cNvPr id="5" name="Rectangle 4">
            <a:extLst>
              <a:ext uri="{FF2B5EF4-FFF2-40B4-BE49-F238E27FC236}">
                <a16:creationId xmlns:a16="http://schemas.microsoft.com/office/drawing/2014/main" id="{699A87BB-28BD-CD41-9802-3F4A9D9AB436}"/>
              </a:ext>
            </a:extLst>
          </p:cNvPr>
          <p:cNvSpPr/>
          <p:nvPr/>
        </p:nvSpPr>
        <p:spPr>
          <a:xfrm>
            <a:off x="609600" y="5842084"/>
            <a:ext cx="10175668" cy="507831"/>
          </a:xfrm>
          <a:prstGeom prst="rect">
            <a:avLst/>
          </a:prstGeom>
        </p:spPr>
        <p:txBody>
          <a:bodyPr wrap="square">
            <a:spAutoFit/>
          </a:bodyPr>
          <a:lstStyle/>
          <a:p>
            <a:r>
              <a:rPr lang="en-US" b="0" dirty="0">
                <a:latin typeface="+mn-lt"/>
              </a:rPr>
              <a:t>DEMO AT:</a:t>
            </a:r>
            <a:br>
              <a:rPr lang="en-US" sz="1200" b="0" dirty="0">
                <a:latin typeface="+mn-lt"/>
              </a:rPr>
            </a:br>
            <a:r>
              <a:rPr lang="en-US" sz="1200" b="0" dirty="0">
                <a:latin typeface="+mn-lt"/>
                <a:hlinkClick r:id="rId3"/>
              </a:rPr>
              <a:t>https://github.com/ArchitectingSoftware/CS575-SoftwareDesign/tree/master/Lectures/Architecture-Documentation-Demo/doc</a:t>
            </a:r>
            <a:r>
              <a:rPr lang="en-US" sz="1200" b="0" dirty="0">
                <a:latin typeface="+mn-lt"/>
              </a:rPr>
              <a:t> </a:t>
            </a:r>
          </a:p>
        </p:txBody>
      </p:sp>
    </p:spTree>
    <p:extLst>
      <p:ext uri="{BB962C8B-B14F-4D97-AF65-F5344CB8AC3E}">
        <p14:creationId xmlns:p14="http://schemas.microsoft.com/office/powerpoint/2010/main" val="378736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49</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5140036"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buFont typeface="Arial" panose="020B0604020202020204" pitchFamily="34" charset="0"/>
              <a:buChar char="•"/>
            </a:pPr>
            <a:r>
              <a:rPr lang="en-US" sz="2400" b="0" kern="0" dirty="0"/>
              <a:t>Think of ADRs as “Architecture as Code”</a:t>
            </a:r>
          </a:p>
          <a:p>
            <a:pPr lvl="1">
              <a:buFont typeface="Arial" panose="020B0604020202020204" pitchFamily="34" charset="0"/>
              <a:buChar char="•"/>
            </a:pPr>
            <a:r>
              <a:rPr lang="en-US" sz="1800" b="0" kern="0" dirty="0"/>
              <a:t>Lend themselves very well to be managed and versioned in git</a:t>
            </a:r>
          </a:p>
          <a:p>
            <a:pPr lvl="1">
              <a:buFont typeface="Arial" panose="020B0604020202020204" pitchFamily="34" charset="0"/>
              <a:buChar char="•"/>
            </a:pPr>
            <a:r>
              <a:rPr lang="en-US" sz="1800" b="0" kern="0" dirty="0"/>
              <a:t>Indexable/ searchable</a:t>
            </a:r>
          </a:p>
          <a:p>
            <a:pPr lvl="1">
              <a:buFont typeface="Arial" panose="020B0604020202020204" pitchFamily="34" charset="0"/>
              <a:buChar char="•"/>
            </a:pPr>
            <a:r>
              <a:rPr lang="en-US" sz="1800" b="0" kern="0" dirty="0"/>
              <a:t>Ephemeral – Records history of changes over time as new things are learned </a:t>
            </a:r>
          </a:p>
          <a:p>
            <a:pPr>
              <a:buFont typeface="Arial" panose="020B0604020202020204" pitchFamily="34" charset="0"/>
              <a:buChar char="•"/>
            </a:pPr>
            <a:r>
              <a:rPr lang="en-US" sz="2200" b="0" kern="0" dirty="0"/>
              <a:t>ADRs complement visual models – they do not replace them.</a:t>
            </a:r>
          </a:p>
          <a:p>
            <a:pPr lvl="1">
              <a:buFont typeface="Arial" panose="020B0604020202020204" pitchFamily="34" charset="0"/>
              <a:buChar char="•"/>
            </a:pPr>
            <a:r>
              <a:rPr lang="en-US" sz="1800" b="0" kern="0" dirty="0"/>
              <a:t>Records alternatives and models help support the rationale </a:t>
            </a:r>
          </a:p>
          <a:p>
            <a:pPr lvl="1">
              <a:buFont typeface="Arial" panose="020B0604020202020204" pitchFamily="34" charset="0"/>
              <a:buChar char="•"/>
            </a:pPr>
            <a:endParaRPr lang="en-US" sz="1200" b="0" kern="0" dirty="0"/>
          </a:p>
        </p:txBody>
      </p:sp>
      <p:pic>
        <p:nvPicPr>
          <p:cNvPr id="3" name="Picture 2">
            <a:extLst>
              <a:ext uri="{FF2B5EF4-FFF2-40B4-BE49-F238E27FC236}">
                <a16:creationId xmlns:a16="http://schemas.microsoft.com/office/drawing/2014/main" id="{90FFD0C5-1561-2B6F-329B-EAE838DD2DC3}"/>
              </a:ext>
            </a:extLst>
          </p:cNvPr>
          <p:cNvPicPr>
            <a:picLocks noChangeAspect="1"/>
          </p:cNvPicPr>
          <p:nvPr/>
        </p:nvPicPr>
        <p:blipFill>
          <a:blip r:embed="rId3"/>
          <a:stretch>
            <a:fillRect/>
          </a:stretch>
        </p:blipFill>
        <p:spPr>
          <a:xfrm>
            <a:off x="6220691" y="737711"/>
            <a:ext cx="5522768" cy="5604587"/>
          </a:xfrm>
          <a:prstGeom prst="rect">
            <a:avLst/>
          </a:prstGeom>
        </p:spPr>
      </p:pic>
    </p:spTree>
    <p:extLst>
      <p:ext uri="{BB962C8B-B14F-4D97-AF65-F5344CB8AC3E}">
        <p14:creationId xmlns:p14="http://schemas.microsoft.com/office/powerpoint/2010/main" val="147284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a:t>
            </a:r>
            <a:r>
              <a:rPr lang="en-US" sz="1600" b="0">
                <a:latin typeface="+mn-lt"/>
              </a:rPr>
              <a:t>who is the model for?</a:t>
            </a:r>
            <a:endParaRPr lang="en-US" sz="1600" b="0" dirty="0">
              <a:latin typeface="+mn-lt"/>
            </a:endParaRP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46415</TotalTime>
  <Words>3309</Words>
  <Application>Microsoft Macintosh PowerPoint</Application>
  <PresentationFormat>Widescreen</PresentationFormat>
  <Paragraphs>388</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Courier New</vt:lpstr>
      <vt:lpstr>Helvetica</vt:lpstr>
      <vt:lpstr>Open Sans</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What about redocumenting existing systems from the source code</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Something more realistic Kubernetes v1</vt:lpstr>
      <vt:lpstr>Another UML Example – Kubernetes v2</vt:lpstr>
      <vt:lpstr>Kubernetes Pod Lifecycle – Behavioral Example</vt:lpstr>
      <vt:lpstr>For UML to be used for Architecture Modeling, Team Standards must be established</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C4 imposes an opinionated structure on modeling</vt:lpstr>
      <vt:lpstr>The key attributes in C4 are related to each other</vt:lpstr>
      <vt:lpstr>C4 - Context</vt:lpstr>
      <vt:lpstr>C4 - Container</vt:lpstr>
      <vt:lpstr>C4 - Components</vt:lpstr>
      <vt:lpstr>C4 – Code (Optional)</vt:lpstr>
      <vt:lpstr>Architecture Decision Records</vt:lpstr>
      <vt:lpstr>Architecture Decision Records</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825</cp:revision>
  <cp:lastPrinted>2022-04-16T18:39:41Z</cp:lastPrinted>
  <dcterms:created xsi:type="dcterms:W3CDTF">2000-03-07T00:57:40Z</dcterms:created>
  <dcterms:modified xsi:type="dcterms:W3CDTF">2022-04-29T19:30:22Z</dcterms:modified>
</cp:coreProperties>
</file>